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78" r:id="rId6"/>
    <p:sldId id="268" r:id="rId7"/>
    <p:sldId id="269" r:id="rId8"/>
    <p:sldId id="270" r:id="rId9"/>
    <p:sldId id="279" r:id="rId10"/>
    <p:sldId id="271" r:id="rId11"/>
    <p:sldId id="272" r:id="rId12"/>
    <p:sldId id="280" r:id="rId13"/>
    <p:sldId id="263" r:id="rId14"/>
    <p:sldId id="257" r:id="rId15"/>
    <p:sldId id="258" r:id="rId16"/>
    <p:sldId id="259" r:id="rId17"/>
    <p:sldId id="260" r:id="rId18"/>
    <p:sldId id="267" r:id="rId19"/>
    <p:sldId id="261" r:id="rId20"/>
    <p:sldId id="262" r:id="rId21"/>
    <p:sldId id="265" r:id="rId22"/>
    <p:sldId id="266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C4AE-DF45-4022-89B7-F3E3935F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EEE38-EFBC-4809-B8AF-17534DF4A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E8AA-7161-4817-900B-E036F2CF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E0B68-CB44-4E02-9B74-E5921F71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E1119-4087-41FD-A1BA-385E5A27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7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2F3A-39D3-4003-BC6E-8CD24435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F5A70-6006-4305-9B21-A63C65B8B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93EE6-24EF-4C96-97D7-A70F592E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BE6F-96FE-4C76-97CE-084D97C7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C45CE-D1DB-4D75-9D12-F836EBCE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A5FC1-2EA7-4F0D-B3A4-5F23FC647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E2139-E462-4082-BB93-C92B07E96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B6FE2-9D7B-44BE-BAF2-1DC5972E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4316B-92F9-446A-99DE-A94176C3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D9712-511A-4EAF-834D-CCE9A84F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56C4-5C06-47EE-9ABB-8925DE28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5FC3-44EE-49A0-A022-A603C5562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90F7F-2C00-4541-97A1-3F00176A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E214-0772-4F55-9C7C-043E7EE1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2503F-091C-4C7B-9F26-0DAF528E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4EC9D-2B36-4D92-9A6F-0336B1B6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C57D-7A98-4DFC-8700-E048D54FB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D493-EAEE-4D26-838A-086743BB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80388-EB99-4E7F-ABBB-6107E9ED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98634-5D9E-43B4-8EB1-9291F0F9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5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81F0-C4B1-4CA7-8C81-4B544914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3A695-0B55-4F0D-916E-AE5699C80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2F8DC-D4F3-4B43-A288-7B2FDA54D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2E7FA-8555-458E-83B5-3FFEC8F5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478F2-16D9-405E-9739-DD816173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7F595-1913-4ED9-83EC-88DA53D8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9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FE2F-4DC9-4400-A29D-F5EF69F9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F0CD7-C212-42FD-8476-53F0F7891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1857F-E555-4AAB-A7C0-E2BDB55E0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D18A5-EEE8-4E52-92F1-C578C8A2D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B7F97-3527-4419-B943-248222811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64980D-60B4-4F86-871E-F29904D9D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9CC9F-C99F-4174-9A22-0366A518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A1A21-EEE0-4CF5-A2C8-0C920BC3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0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02EC-D30E-4AD8-A78F-56FAFA7C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36C5E-4F6B-4D4B-AF7B-7156B075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F9EBB-85DA-46A0-BAE5-BAAA06F8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740FE-5E04-44A5-9DE5-FFCB873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4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FCD6B-9B3E-49B0-88E5-01DFC457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D48F7-E0B0-407C-92F2-F85248AC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1A3E4-36FD-4CA0-A37C-D96DFC19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9404-242A-4E14-8D01-AA8229B5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58E0-2E27-4D74-81D9-EFD63535D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B5585-DE8A-45D6-B31B-E7AD91E01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87148-B40F-47F0-8734-4CCD7919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23422-DB03-42E0-99ED-A81663A2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BD4AF-BB00-4300-B121-842DB027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9E5F-582F-4167-BF8D-8E9B5A17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0F4F6-E3D1-4EEF-80FE-C79D3767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DEB0D-A375-479A-BC81-0DF220320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1EA51-F9F5-4162-B291-2EF3D5E2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0C885-7418-4047-A018-AD2FD597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1B2E2-F2BD-422C-8A37-1B56B278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F11AE-7225-47AC-A2FF-CD7A1F9E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748F9-0AD9-4F84-BDF9-22516E2B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57B4-74D0-4A46-872A-90220AFC7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F9F5A-F3CC-4EC3-8686-4424961AE1A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FCBF-D980-490E-BF30-DF3A153E1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45C8-786C-4008-8193-B96B07C73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52B69-4857-422E-8B26-D2343ED7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9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CBEA78-DFF9-48C9-BF6D-E192DD15A2A5}"/>
              </a:ext>
            </a:extLst>
          </p:cNvPr>
          <p:cNvSpPr txBox="1"/>
          <p:nvPr/>
        </p:nvSpPr>
        <p:spPr>
          <a:xfrm>
            <a:off x="1661652" y="1219200"/>
            <a:ext cx="6685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PENGOLAHAN DATA STATISTIKA MENGGUNAKAN EXCEL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A166A-72E0-4462-997C-26A7339EF573}"/>
              </a:ext>
            </a:extLst>
          </p:cNvPr>
          <p:cNvSpPr txBox="1"/>
          <p:nvPr/>
        </p:nvSpPr>
        <p:spPr>
          <a:xfrm>
            <a:off x="5584724" y="3657600"/>
            <a:ext cx="353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Rusgiyono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8401B-AA94-40FE-8A70-DD9C6DB68B2D}"/>
              </a:ext>
            </a:extLst>
          </p:cNvPr>
          <p:cNvSpPr txBox="1"/>
          <p:nvPr/>
        </p:nvSpPr>
        <p:spPr>
          <a:xfrm>
            <a:off x="5584724" y="4130696"/>
            <a:ext cx="410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Statistika</a:t>
            </a:r>
            <a:r>
              <a:rPr lang="en-US" dirty="0"/>
              <a:t> </a:t>
            </a:r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dan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Undip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A3DF2-ABBE-49C9-9AB7-E1AF11666F2B}"/>
              </a:ext>
            </a:extLst>
          </p:cNvPr>
          <p:cNvSpPr txBox="1"/>
          <p:nvPr/>
        </p:nvSpPr>
        <p:spPr>
          <a:xfrm>
            <a:off x="5584724" y="3204442"/>
            <a:ext cx="353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Semarang , &amp; </a:t>
            </a:r>
            <a:r>
              <a:rPr lang="en-US" dirty="0" err="1"/>
              <a:t>Juni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13416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F8AC-0E8B-42EA-960D-4C5689C3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478" y="457525"/>
            <a:ext cx="2809568" cy="553863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1EE00-44E9-48EB-9D88-03FE40794B49}"/>
              </a:ext>
            </a:extLst>
          </p:cNvPr>
          <p:cNvSpPr txBox="1"/>
          <p:nvPr/>
        </p:nvSpPr>
        <p:spPr>
          <a:xfrm>
            <a:off x="1170039" y="5270091"/>
            <a:ext cx="820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 yang </a:t>
            </a:r>
            <a:r>
              <a:rPr lang="en-US" dirty="0" err="1"/>
              <a:t>terambil</a:t>
            </a:r>
            <a:r>
              <a:rPr lang="en-US" dirty="0"/>
              <a:t> 2x  ,  </a:t>
            </a:r>
            <a:r>
              <a:rPr lang="en-US" dirty="0" err="1"/>
              <a:t>trus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solusinya</a:t>
            </a:r>
            <a:r>
              <a:rPr lang="en-US" dirty="0"/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CDAE9-1B0E-4582-A423-A5F57A387D8E}"/>
              </a:ext>
            </a:extLst>
          </p:cNvPr>
          <p:cNvSpPr txBox="1"/>
          <p:nvPr/>
        </p:nvSpPr>
        <p:spPr>
          <a:xfrm>
            <a:off x="1170039" y="5738511"/>
            <a:ext cx="820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Hasil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 RANDBETWEEN (1 : 10)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80A7DC-0B87-44E5-BCEF-0CB33985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127" y="1086512"/>
            <a:ext cx="3829050" cy="428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14A4C-975C-4BF8-868B-867B34B3D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05" y="1590261"/>
            <a:ext cx="8151280" cy="335640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FA1832-1342-46E8-BC3A-3E77F597EC70}"/>
              </a:ext>
            </a:extLst>
          </p:cNvPr>
          <p:cNvCxnSpPr/>
          <p:nvPr/>
        </p:nvCxnSpPr>
        <p:spPr>
          <a:xfrm flipV="1">
            <a:off x="4929809" y="1515137"/>
            <a:ext cx="795130" cy="107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392E-30BD-4399-97DF-BDE19810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Solusi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E2FEE-2A68-4FB9-A858-DDE477A5F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2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RAND()</a:t>
            </a:r>
          </a:p>
          <a:p>
            <a:pPr marL="0" indent="0">
              <a:buNone/>
            </a:pPr>
            <a:r>
              <a:rPr lang="en-US" sz="2400" dirty="0" err="1"/>
              <a:t>Hasilnya</a:t>
            </a:r>
            <a:r>
              <a:rPr lang="en-US" sz="2400" dirty="0"/>
              <a:t> di copy value </a:t>
            </a:r>
            <a:r>
              <a:rPr lang="en-US" sz="2400" dirty="0" err="1"/>
              <a:t>baru</a:t>
            </a:r>
            <a:r>
              <a:rPr lang="en-US" sz="2400" dirty="0"/>
              <a:t> di </a:t>
            </a:r>
            <a:r>
              <a:rPr lang="en-US" sz="2400" dirty="0" err="1"/>
              <a:t>rangking</a:t>
            </a:r>
            <a:r>
              <a:rPr lang="en-US" sz="2400" dirty="0"/>
              <a:t> 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kelihatan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D5D2B-A972-4BD8-81C4-7782144AB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21" y="2599904"/>
            <a:ext cx="5673211" cy="3250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A707D-1192-4BDF-8290-A45D4F0E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680" y="2599904"/>
            <a:ext cx="2679943" cy="325029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255B74D-116E-44AF-BA92-667470B98454}"/>
              </a:ext>
            </a:extLst>
          </p:cNvPr>
          <p:cNvSpPr/>
          <p:nvPr/>
        </p:nvSpPr>
        <p:spPr>
          <a:xfrm>
            <a:off x="7226710" y="4257368"/>
            <a:ext cx="334296" cy="432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5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031323-26C8-4B4D-9583-F6366F68D1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870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Contoh </a:t>
                </a:r>
                <a:r>
                  <a:rPr lang="en-US" dirty="0" err="1"/>
                  <a:t>kasus</a:t>
                </a:r>
                <a:r>
                  <a:rPr lang="en-US" dirty="0"/>
                  <a:t> 2 : </a:t>
                </a:r>
                <a:r>
                  <a:rPr lang="en-US" dirty="0" err="1"/>
                  <a:t>Regresi</a:t>
                </a:r>
                <a:r>
                  <a:rPr lang="en-US" dirty="0"/>
                  <a:t> linier </a:t>
                </a:r>
                <a:r>
                  <a:rPr lang="en-US" dirty="0" err="1"/>
                  <a:t>berganda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Mencari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:r>
                  <a:rPr lang="en-US" dirty="0" err="1"/>
                  <a:t>prediksi</a:t>
                </a:r>
                <a:r>
                  <a:rPr lang="en-US" dirty="0"/>
                  <a:t> 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031323-26C8-4B4D-9583-F6366F68D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8709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78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7894B-4F45-4A04-B3B8-A6AF54F895B9}"/>
              </a:ext>
            </a:extLst>
          </p:cNvPr>
          <p:cNvSpPr txBox="1"/>
          <p:nvPr/>
        </p:nvSpPr>
        <p:spPr>
          <a:xfrm>
            <a:off x="1710813" y="678426"/>
            <a:ext cx="501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REGRESI LINIER BERGANDA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68339-8F50-4F99-9325-F9E56FCA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50" y="1155861"/>
            <a:ext cx="10559845" cy="54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4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926D-D353-4502-9771-064C931F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Pengolahan</a:t>
            </a:r>
            <a:r>
              <a:rPr lang="en-US" sz="2800" b="1" dirty="0"/>
              <a:t> data </a:t>
            </a:r>
            <a:r>
              <a:rPr lang="en-US" sz="2800" b="1" dirty="0" err="1"/>
              <a:t>Statistika</a:t>
            </a:r>
            <a:r>
              <a:rPr lang="en-US" sz="2800" b="1" dirty="0"/>
              <a:t> </a:t>
            </a:r>
            <a:r>
              <a:rPr lang="en-US" sz="2800" b="1" dirty="0" err="1"/>
              <a:t>menggunakan</a:t>
            </a:r>
            <a:r>
              <a:rPr lang="en-US" sz="2800" b="1" dirty="0"/>
              <a:t>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EE7B-B30D-4CE5-8776-3D7AAA08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err="1"/>
              <a:t>Analisis</a:t>
            </a:r>
            <a:r>
              <a:rPr lang="en-US" sz="2400" u="sng" dirty="0"/>
              <a:t> </a:t>
            </a:r>
            <a:r>
              <a:rPr lang="en-US" sz="2400" u="sng" dirty="0" err="1"/>
              <a:t>regresi</a:t>
            </a:r>
            <a:r>
              <a:rPr lang="en-US" sz="2400" u="sng" dirty="0"/>
              <a:t> </a:t>
            </a:r>
            <a:r>
              <a:rPr lang="en-US" sz="2400" u="sng" dirty="0" err="1"/>
              <a:t>berganda</a:t>
            </a:r>
            <a:endParaRPr lang="en-US" sz="2400" u="sng" dirty="0"/>
          </a:p>
          <a:p>
            <a:pPr marL="0" indent="0">
              <a:buNone/>
            </a:pPr>
            <a:endParaRPr lang="en-US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0CE230-647A-4752-AC72-BBA80E534391}"/>
                  </a:ext>
                </a:extLst>
              </p:cNvPr>
              <p:cNvSpPr txBox="1"/>
              <p:nvPr/>
            </p:nvSpPr>
            <p:spPr>
              <a:xfrm>
                <a:off x="3056188" y="3366643"/>
                <a:ext cx="4260654" cy="69621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0CE230-647A-4752-AC72-BBA80E534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88" y="3366643"/>
                <a:ext cx="4260654" cy="6962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FE430B-2130-445E-90D6-8018CAFEB7E1}"/>
                  </a:ext>
                </a:extLst>
              </p:cNvPr>
              <p:cNvSpPr txBox="1"/>
              <p:nvPr/>
            </p:nvSpPr>
            <p:spPr>
              <a:xfrm>
                <a:off x="2743199" y="4476528"/>
                <a:ext cx="4886632" cy="69589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FE430B-2130-445E-90D6-8018CAFEB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4476528"/>
                <a:ext cx="4886632" cy="695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E3D05-AD88-43E8-BC0F-FFB5998909CE}"/>
                  </a:ext>
                </a:extLst>
              </p:cNvPr>
              <p:cNvSpPr txBox="1"/>
              <p:nvPr/>
            </p:nvSpPr>
            <p:spPr>
              <a:xfrm>
                <a:off x="2743199" y="2497394"/>
                <a:ext cx="3254477" cy="32425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E3D05-AD88-43E8-BC0F-FFB599890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2497394"/>
                <a:ext cx="3254477" cy="324256"/>
              </a:xfrm>
              <a:prstGeom prst="rect">
                <a:avLst/>
              </a:prstGeom>
              <a:blipFill>
                <a:blip r:embed="rId4"/>
                <a:stretch>
                  <a:fillRect t="-26415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8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CBD2-3E62-46C7-B0DD-5BA5D534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Standard error </a:t>
            </a:r>
            <a:r>
              <a:rPr lang="en-US" sz="2800" dirty="0" err="1"/>
              <a:t>koefisien</a:t>
            </a:r>
            <a:r>
              <a:rPr lang="en-US" sz="2800" dirty="0"/>
              <a:t> </a:t>
            </a:r>
            <a:r>
              <a:rPr lang="en-US" sz="2800" dirty="0" err="1"/>
              <a:t>regresi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23EF-FFF0-4868-9813-315E0919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F5C754-F72F-4700-BC11-76A44F130717}"/>
                  </a:ext>
                </a:extLst>
              </p:cNvPr>
              <p:cNvSpPr txBox="1"/>
              <p:nvPr/>
            </p:nvSpPr>
            <p:spPr>
              <a:xfrm>
                <a:off x="2021542" y="3073274"/>
                <a:ext cx="5775439" cy="90935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𝑀𝑆𝐸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F5C754-F72F-4700-BC11-76A44F130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542" y="3073274"/>
                <a:ext cx="5775439" cy="909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C55142-2321-4C74-A530-23D0C824F01B}"/>
                  </a:ext>
                </a:extLst>
              </p:cNvPr>
              <p:cNvSpPr txBox="1"/>
              <p:nvPr/>
            </p:nvSpPr>
            <p:spPr>
              <a:xfrm>
                <a:off x="2642582" y="4272590"/>
                <a:ext cx="4533357" cy="90935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𝑀𝑆𝐸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C55142-2321-4C74-A530-23D0C824F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582" y="4272590"/>
                <a:ext cx="4533357" cy="909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3E981A-C593-4140-B616-D27EB7E37B7B}"/>
                  </a:ext>
                </a:extLst>
              </p:cNvPr>
              <p:cNvSpPr txBox="1"/>
              <p:nvPr/>
            </p:nvSpPr>
            <p:spPr>
              <a:xfrm>
                <a:off x="2376072" y="1873958"/>
                <a:ext cx="7072728" cy="90935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𝑀𝑆𝐸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</m:nary>
                                  <m:sSubSup>
                                    <m:sSub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en-US" sz="20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3E981A-C593-4140-B616-D27EB7E37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72" y="1873958"/>
                <a:ext cx="7072728" cy="909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88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D3065-49E2-43E2-95CC-F56DB7075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B9403A91-457C-4B27-A88C-5DFC31941D14}"/>
                  </a:ext>
                </a:extLst>
              </p:cNvPr>
              <p:cNvSpPr txBox="1"/>
              <p:nvPr/>
            </p:nvSpPr>
            <p:spPr>
              <a:xfrm>
                <a:off x="3970033" y="904462"/>
                <a:ext cx="2125967" cy="71263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h𝑖𝑡𝑢𝑛𝑔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𝑠𝑒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B9403A91-457C-4B27-A88C-5DFC31941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33" y="904462"/>
                <a:ext cx="2125967" cy="712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A158C68F-547E-43F7-A4B4-E91E46F13527}"/>
                  </a:ext>
                </a:extLst>
              </p:cNvPr>
              <p:cNvSpPr txBox="1"/>
              <p:nvPr/>
            </p:nvSpPr>
            <p:spPr>
              <a:xfrm>
                <a:off x="3863554" y="2000811"/>
                <a:ext cx="5067606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𝑉𝑎𝑙𝑢𝑒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=2∗(1−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𝐷𝐼𝑆𝑇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𝑇𝑅𝑈𝐸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A158C68F-547E-43F7-A4B4-E91E46F13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54" y="2000811"/>
                <a:ext cx="5067606" cy="307777"/>
              </a:xfrm>
              <a:prstGeom prst="rect">
                <a:avLst/>
              </a:prstGeom>
              <a:blipFill>
                <a:blip r:embed="rId3"/>
                <a:stretch>
                  <a:fillRect l="-722" t="-1961" r="-13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A5096B64-5985-4B74-AE46-1F6FDCA82F6D}"/>
                  </a:ext>
                </a:extLst>
              </p:cNvPr>
              <p:cNvSpPr txBox="1"/>
              <p:nvPr/>
            </p:nvSpPr>
            <p:spPr>
              <a:xfrm>
                <a:off x="3303640" y="3307861"/>
                <a:ext cx="5819910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err="1"/>
                  <a:t>Selang</a:t>
                </a:r>
                <a:r>
                  <a:rPr lang="en-US" sz="2000" baseline="0" dirty="0"/>
                  <a:t> </a:t>
                </a:r>
                <a:r>
                  <a:rPr lang="en-US" sz="2000" baseline="0" dirty="0" err="1"/>
                  <a:t>kepecayaan</a:t>
                </a:r>
                <a:r>
                  <a:rPr lang="en-US" sz="2000" baseline="0" dirty="0"/>
                  <a:t>  95% </a:t>
                </a:r>
                <a:r>
                  <a:rPr lang="en-US" sz="2000" baseline="0" dirty="0" err="1"/>
                  <a:t>untuk</a:t>
                </a:r>
                <a:r>
                  <a:rPr lang="en-US" sz="2000" baseline="0" dirty="0"/>
                  <a:t>  </a:t>
                </a:r>
                <a:r>
                  <a:rPr lang="en-US" sz="2000" baseline="0" dirty="0" err="1"/>
                  <a:t>koefisien</a:t>
                </a:r>
                <a:r>
                  <a:rPr lang="en-US" sz="2000" baseline="0" dirty="0"/>
                  <a:t> </a:t>
                </a:r>
                <a:r>
                  <a:rPr lang="en-US" sz="2000" baseline="0" dirty="0" err="1"/>
                  <a:t>regresi</a:t>
                </a:r>
                <a:r>
                  <a:rPr lang="en-US" sz="2000" baseline="0" dirty="0"/>
                  <a:t>  </a:t>
                </a:r>
                <a14:m>
                  <m:oMath xmlns:m="http://schemas.openxmlformats.org/officeDocument/2006/math">
                    <m:r>
                      <a:rPr 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1100" dirty="0"/>
                  <a:t>:</a:t>
                </a:r>
              </a:p>
            </p:txBody>
          </p:sp>
        </mc:Choice>
        <mc:Fallback xmlns=""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A5096B64-5985-4B74-AE46-1F6FDCA82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640" y="3307861"/>
                <a:ext cx="5819910" cy="307777"/>
              </a:xfrm>
              <a:prstGeom prst="rect">
                <a:avLst/>
              </a:prstGeom>
              <a:blipFill>
                <a:blip r:embed="rId4"/>
                <a:stretch>
                  <a:fillRect l="-2723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B07A6941-F548-4A8E-847E-9911A6ACDF3B}"/>
                  </a:ext>
                </a:extLst>
              </p:cNvPr>
              <p:cNvSpPr txBox="1"/>
              <p:nvPr/>
            </p:nvSpPr>
            <p:spPr>
              <a:xfrm>
                <a:off x="3775587" y="3824170"/>
                <a:ext cx="6813755" cy="40831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aseline="0" dirty="0"/>
                  <a:t>Lower 95% </a:t>
                </a:r>
                <a:r>
                  <a:rPr lang="en-US" sz="2000" baseline="0" dirty="0" err="1"/>
                  <a:t>untuk</a:t>
                </a:r>
                <a:r>
                  <a:rPr lang="en-US" sz="2000" baseline="0" dirty="0"/>
                  <a:t>  </a:t>
                </a:r>
                <a14:m>
                  <m:oMath xmlns:m="http://schemas.openxmlformats.org/officeDocument/2006/math">
                    <m:r>
                      <a:rPr 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0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</m:t>
                    </m:r>
                    <m:r>
                      <m:rPr>
                        <m:sty m:val="p"/>
                      </m:rPr>
                      <a:rPr lang="en-US" sz="2000" b="0" i="0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000" b="0" i="0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000" b="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𝐼𝑁𝑉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en-US" sz="2000" b="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b="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a:rPr lang="en-US" sz="2000" b="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B07A6941-F548-4A8E-847E-9911A6ACD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587" y="3824170"/>
                <a:ext cx="6813755" cy="408317"/>
              </a:xfrm>
              <a:prstGeom prst="rect">
                <a:avLst/>
              </a:prstGeom>
              <a:blipFill>
                <a:blip r:embed="rId5"/>
                <a:stretch>
                  <a:fillRect l="-2236" t="-10448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5">
                <a:extLst>
                  <a:ext uri="{FF2B5EF4-FFF2-40B4-BE49-F238E27FC236}">
                    <a16:creationId xmlns:a16="http://schemas.microsoft.com/office/drawing/2014/main" id="{9AA7D782-9263-43C8-9A57-A04C17DBC988}"/>
                  </a:ext>
                </a:extLst>
              </p:cNvPr>
              <p:cNvSpPr txBox="1"/>
              <p:nvPr/>
            </p:nvSpPr>
            <p:spPr>
              <a:xfrm>
                <a:off x="3775587" y="4441019"/>
                <a:ext cx="5964161" cy="40831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aseline="0" dirty="0"/>
                  <a:t>Upper  95% </a:t>
                </a:r>
                <a:r>
                  <a:rPr lang="en-US" sz="2000" baseline="0" dirty="0" err="1"/>
                  <a:t>untuk</a:t>
                </a:r>
                <a:r>
                  <a:rPr lang="en-US" sz="2000" baseline="0" dirty="0"/>
                  <a:t>  </a:t>
                </a:r>
                <a14:m>
                  <m:oMath xmlns:m="http://schemas.openxmlformats.org/officeDocument/2006/math">
                    <m:r>
                      <a:rPr 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0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</m:t>
                    </m:r>
                    <m:r>
                      <m:rPr>
                        <m:sty m:val="p"/>
                      </m:rPr>
                      <a:rPr lang="en-US" sz="2000" b="0" i="0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𝐼𝑁𝑉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en-US" sz="2000" b="0" i="1" baseline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b="0" i="1" baseline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a:rPr lang="en-US" sz="2000" b="0" i="1" baseline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15">
                <a:extLst>
                  <a:ext uri="{FF2B5EF4-FFF2-40B4-BE49-F238E27FC236}">
                    <a16:creationId xmlns:a16="http://schemas.microsoft.com/office/drawing/2014/main" id="{9AA7D782-9263-43C8-9A57-A04C17DBC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587" y="4441019"/>
                <a:ext cx="5964161" cy="408317"/>
              </a:xfrm>
              <a:prstGeom prst="rect">
                <a:avLst/>
              </a:prstGeom>
              <a:blipFill>
                <a:blip r:embed="rId6"/>
                <a:stretch>
                  <a:fillRect l="-2554" t="-10606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74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4DF29D2B-07F8-465E-93DC-BCDD944D0AD2}"/>
                  </a:ext>
                </a:extLst>
              </p:cNvPr>
              <p:cNvSpPr txBox="1"/>
              <p:nvPr/>
            </p:nvSpPr>
            <p:spPr>
              <a:xfrm>
                <a:off x="2051994" y="1688132"/>
                <a:ext cx="2448491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𝑅𝑢𝑚𝑢𝑠𝑎𝑛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𝐻𝑖𝑝𝑜𝑡𝑒𝑠𝑖𝑠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4DF29D2B-07F8-465E-93DC-BCDD944D0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994" y="1688132"/>
                <a:ext cx="2448491" cy="307777"/>
              </a:xfrm>
              <a:prstGeom prst="rect">
                <a:avLst/>
              </a:prstGeom>
              <a:blipFill>
                <a:blip r:embed="rId2"/>
                <a:stretch>
                  <a:fillRect l="-1995" r="-1247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A20BC51B-5A66-4DCC-BDA8-172C8E7D2E9D}"/>
                  </a:ext>
                </a:extLst>
              </p:cNvPr>
              <p:cNvSpPr txBox="1"/>
              <p:nvPr/>
            </p:nvSpPr>
            <p:spPr>
              <a:xfrm>
                <a:off x="2183095" y="2113292"/>
                <a:ext cx="7759753" cy="61555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𝐵𝑎𝑛𝑦𝑎𝑘𝑛𝑦𝑎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𝑠𝑎𝑙𝑒𝑠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𝑑𝑎𝑛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𝑏𝑖𝑎𝑦𝑎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𝑝𝑟𝑜𝑚𝑜𝑠𝑖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𝑠𝑒𝑐𝑎𝑟𝑎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𝑏𝑒𝑟𝑠𝑎𝑚𝑎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𝑠𝑎𝑚𝑎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𝑡𝑖𝑑𝑎𝑘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𝑚𝑒𝑚𝑝𝑒𝑛𝑔𝑎𝑟𝑢h𝑖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𝑠𝑒𝑐𝑎𝑟𝑎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𝑠𝑖𝑔𝑛𝑖𝑓𝑖𝑘𝑎𝑛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h𝑎𝑠𝑖𝑙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𝑝𝑒𝑛𝑗𝑢𝑎𝑙𝑎𝑛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A20BC51B-5A66-4DCC-BDA8-172C8E7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95" y="2113292"/>
                <a:ext cx="7759753" cy="615553"/>
              </a:xfrm>
              <a:prstGeom prst="rect">
                <a:avLst/>
              </a:prstGeom>
              <a:blipFill>
                <a:blip r:embed="rId3"/>
                <a:stretch>
                  <a:fillRect l="-236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3DA0842F-EE71-4902-8E94-ED54B57EF4A2}"/>
                  </a:ext>
                </a:extLst>
              </p:cNvPr>
              <p:cNvSpPr txBox="1"/>
              <p:nvPr/>
            </p:nvSpPr>
            <p:spPr>
              <a:xfrm>
                <a:off x="2183095" y="2657086"/>
                <a:ext cx="9850069" cy="61555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𝐵𝑎𝑛𝑦𝑎𝑘𝑛𝑦𝑎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𝑠𝑎𝑙𝑒𝑠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𝑏𝑖𝑎𝑦𝑎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𝑝𝑟𝑜𝑚𝑜𝑠𝑖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𝑠𝑒𝑐𝑎𝑟𝑎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𝑏𝑒𝑟𝑠𝑎𝑚𝑎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𝑠𝑎𝑚𝑎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𝑚𝑒𝑚𝑝𝑒𝑛𝑔𝑎𝑟𝑢h𝑖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𝑠𝑒𝑐𝑎𝑟𝑎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𝑠𝑖𝑔𝑛𝑖𝑓𝑖𝑘𝑎𝑛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h𝑎𝑠𝑖𝑙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𝑝𝑒𝑛𝑗𝑢𝑎𝑙𝑎𝑛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3DA0842F-EE71-4902-8E94-ED54B57EF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95" y="2657086"/>
                <a:ext cx="9850069" cy="615553"/>
              </a:xfrm>
              <a:prstGeom prst="rect">
                <a:avLst/>
              </a:prstGeom>
              <a:blipFill>
                <a:blip r:embed="rId4"/>
                <a:stretch>
                  <a:fillRect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8DDE6EF2-9456-464A-8F4E-B4F693CF05E4}"/>
                  </a:ext>
                </a:extLst>
              </p:cNvPr>
              <p:cNvSpPr txBox="1"/>
              <p:nvPr/>
            </p:nvSpPr>
            <p:spPr>
              <a:xfrm>
                <a:off x="1857541" y="1158395"/>
                <a:ext cx="6335517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1.  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𝑈𝑗𝑖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𝑠𝑖𝑔𝑛𝑖𝑓𝑖𝑘𝑎𝑛𝑠𝑖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𝑘𝑜𝑒𝑓𝑖𝑠𝑖𝑒𝑛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𝑅𝑒𝑔𝑟𝑒𝑠𝑖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𝑠𝑒𝑐𝑎𝑟𝑎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𝑠𝑖𝑚𝑢𝑙𝑡𝑎𝑛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8DDE6EF2-9456-464A-8F4E-B4F693CF0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541" y="1158395"/>
                <a:ext cx="6335517" cy="307777"/>
              </a:xfrm>
              <a:prstGeom prst="rect">
                <a:avLst/>
              </a:prstGeom>
              <a:blipFill>
                <a:blip r:embed="rId5"/>
                <a:stretch>
                  <a:fillRect l="-481" r="-9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EFDA6868-0B4C-4623-B60D-B1EDF7300B91}"/>
                  </a:ext>
                </a:extLst>
              </p:cNvPr>
              <p:cNvSpPr txBox="1"/>
              <p:nvPr/>
            </p:nvSpPr>
            <p:spPr>
              <a:xfrm>
                <a:off x="1858436" y="552747"/>
                <a:ext cx="7497694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𝑀𝑜𝑑𝑒𝑙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𝑅𝑒𝑔𝑒𝑠𝑖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:    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𝐻𝑎𝑠𝑖𝑙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𝑃𝑒𝑛𝑗𝑢𝑎𝑙𝑎𝑛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𝑆𝑎𝑙𝑒𝑠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𝑃𝑟𝑜𝑚𝑜𝑠𝑖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EFDA6868-0B4C-4623-B60D-B1EDF7300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436" y="552747"/>
                <a:ext cx="7497694" cy="307777"/>
              </a:xfrm>
              <a:prstGeom prst="rect">
                <a:avLst/>
              </a:prstGeom>
              <a:blipFill>
                <a:blip r:embed="rId6"/>
                <a:stretch>
                  <a:fillRect l="-325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88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884E8CCF-66D3-4E94-9819-B7532754402B}"/>
                  </a:ext>
                </a:extLst>
              </p:cNvPr>
              <p:cNvSpPr txBox="1"/>
              <p:nvPr/>
            </p:nvSpPr>
            <p:spPr>
              <a:xfrm>
                <a:off x="1057524" y="801862"/>
                <a:ext cx="1552926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𝑆𝑡𝑎𝑡𝑖𝑠𝑡𝑖𝑘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𝑈𝑗𝑖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884E8CCF-66D3-4E94-9819-B75327544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24" y="801862"/>
                <a:ext cx="1552926" cy="307777"/>
              </a:xfrm>
              <a:prstGeom prst="rect">
                <a:avLst/>
              </a:prstGeom>
              <a:blipFill>
                <a:blip r:embed="rId2"/>
                <a:stretch>
                  <a:fillRect l="-3529" r="-1569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E14335AE-9E2E-4B6E-B47D-FC0CC7FCFD50}"/>
                  </a:ext>
                </a:extLst>
              </p:cNvPr>
              <p:cNvSpPr txBox="1"/>
              <p:nvPr/>
            </p:nvSpPr>
            <p:spPr>
              <a:xfrm>
                <a:off x="3053442" y="649889"/>
                <a:ext cx="3051413" cy="57836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h𝑖𝑡𝑢𝑛𝑔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𝑀𝑆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𝑅𝑒𝑔𝑟𝑒𝑠𝑠𝑖𝑜𝑛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𝑀𝑆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𝐸𝑟𝑟𝑜𝑟</m:t>
                          </m:r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E14335AE-9E2E-4B6E-B47D-FC0CC7FCF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442" y="649889"/>
                <a:ext cx="3051413" cy="578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7C517FB2-9EE7-45F0-90F2-480624932FF4}"/>
                  </a:ext>
                </a:extLst>
              </p:cNvPr>
              <p:cNvSpPr txBox="1"/>
              <p:nvPr/>
            </p:nvSpPr>
            <p:spPr>
              <a:xfrm>
                <a:off x="182880" y="1542513"/>
                <a:ext cx="9922408" cy="92333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𝑀𝑖𝑠𝑎𝑙𝑘𝑎𝑛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𝑝𝑒𝑛𝑒𝑙𝑖𝑡𝑖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𝑚𝑒𝑛𝑒𝑡𝑎𝑝𝑘𝑎𝑛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𝑚𝑎𝑘𝑠𝑖𝑚𝑢𝑚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𝑝𝑟𝑜𝑏𝑎𝑏𝑖𝑙𝑖𝑡𝑎𝑠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𝑘𝑒𝑠𝑎𝑙𝑎h𝑎𝑛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𝑑𝑎𝑙𝑎𝑚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𝑚𝑒𝑛𝑜𝑙𝑎𝑘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𝑦𝑎𝑛𝑔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𝑠𝑒h𝑎𝑟𝑢𝑠𝑛𝑦𝑎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𝑡𝑒𝑟𝑖𝑚𝑎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𝑑𝑖𝑠𝑒𝑏𝑢𝑡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𝑗𝑢𝑔𝑎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𝑡𝑎𝑟𝑎𝑓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𝑠𝑖𝑔𝑛𝑖𝑓𝑖𝑘𝑎𝑛𝑠𝑖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=5%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7C517FB2-9EE7-45F0-90F2-480624932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542513"/>
                <a:ext cx="9922408" cy="923330"/>
              </a:xfrm>
              <a:prstGeom prst="rect">
                <a:avLst/>
              </a:prstGeom>
              <a:blipFill>
                <a:blip r:embed="rId4"/>
                <a:stretch>
                  <a:fillRect l="-6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0">
                <a:extLst>
                  <a:ext uri="{FF2B5EF4-FFF2-40B4-BE49-F238E27FC236}">
                    <a16:creationId xmlns:a16="http://schemas.microsoft.com/office/drawing/2014/main" id="{B260FADB-4979-4865-B06C-9CABC8A29241}"/>
                  </a:ext>
                </a:extLst>
              </p:cNvPr>
              <p:cNvSpPr txBox="1"/>
              <p:nvPr/>
            </p:nvSpPr>
            <p:spPr>
              <a:xfrm>
                <a:off x="1228055" y="2715530"/>
                <a:ext cx="2427972" cy="30066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𝐾𝑟𝑖𝑡𝑒𝑟𝑖𝑎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𝐾𝑒𝑝𝑢𝑡𝑢𝑠𝑎𝑛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lang="en-US" sz="1100" dirty="0"/>
                  <a:t>:</a:t>
                </a:r>
              </a:p>
            </p:txBody>
          </p:sp>
        </mc:Choice>
        <mc:Fallback xmlns="">
          <p:sp>
            <p:nvSpPr>
              <p:cNvPr id="7" name="TextBox 10">
                <a:extLst>
                  <a:ext uri="{FF2B5EF4-FFF2-40B4-BE49-F238E27FC236}">
                    <a16:creationId xmlns:a16="http://schemas.microsoft.com/office/drawing/2014/main" id="{B260FADB-4979-4865-B06C-9CABC8A2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55" y="2715530"/>
                <a:ext cx="2427972" cy="300660"/>
              </a:xfrm>
              <a:prstGeom prst="rect">
                <a:avLst/>
              </a:prstGeom>
              <a:blipFill>
                <a:blip r:embed="rId5"/>
                <a:stretch>
                  <a:fillRect l="-3509" r="-250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97AE7F84-0EE3-4056-A06B-C4FB5871225D}"/>
                  </a:ext>
                </a:extLst>
              </p:cNvPr>
              <p:cNvSpPr txBox="1"/>
              <p:nvPr/>
            </p:nvSpPr>
            <p:spPr>
              <a:xfrm>
                <a:off x="1949415" y="3278670"/>
                <a:ext cx="5533566" cy="30066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+mn-cs"/>
                      </a:rPr>
                      <m:t>𝑇𝑜𝑙𝑎𝑘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+mn-cs"/>
                      </a:rPr>
                      <m:t>   </m:t>
                    </m:r>
                    <m:sSub>
                      <m:sSubPr>
                        <m:ctrlP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0 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+mn-cs"/>
                      </a:rPr>
                      <m:t>𝑗𝑖𝑘𝑎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+mn-cs"/>
                      </a:rPr>
                      <m:t>𝑆𝑖</m:t>
                    </m:r>
                    <m:sSub>
                      <m:sSubPr>
                        <m:ctrlP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≤5% 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𝑠𝑒𝑙𝑎𝑖𝑛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𝑖𝑡𝑢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0 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+mn-cs"/>
                      </a:rPr>
                      <m:t>𝑑𝑖𝑡𝑒𝑟𝑖𝑚𝑎</m:t>
                    </m:r>
                  </m:oMath>
                </a14:m>
                <a:r>
                  <a:rPr lang="en-US" sz="1100" dirty="0"/>
                  <a:t> :</a:t>
                </a:r>
              </a:p>
            </p:txBody>
          </p:sp>
        </mc:Choice>
        <mc:Fallback xmlns=""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97AE7F84-0EE3-4056-A06B-C4FB58712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415" y="3278670"/>
                <a:ext cx="5533566" cy="300660"/>
              </a:xfrm>
              <a:prstGeom prst="rect">
                <a:avLst/>
              </a:prstGeom>
              <a:blipFill>
                <a:blip r:embed="rId6"/>
                <a:stretch>
                  <a:fillRect l="-1652" r="-551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01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12">
                <a:extLst>
                  <a:ext uri="{FF2B5EF4-FFF2-40B4-BE49-F238E27FC236}">
                    <a16:creationId xmlns:a16="http://schemas.microsoft.com/office/drawing/2014/main" id="{23A01660-9708-49C5-B551-E575EB136A70}"/>
                  </a:ext>
                </a:extLst>
              </p:cNvPr>
              <p:cNvSpPr txBox="1"/>
              <p:nvPr/>
            </p:nvSpPr>
            <p:spPr>
              <a:xfrm>
                <a:off x="1163570" y="1230756"/>
                <a:ext cx="2448491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𝑅𝑢𝑚𝑢𝑠𝑎𝑛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𝐻𝑖𝑝𝑜𝑡𝑒𝑠𝑖𝑠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12">
                <a:extLst>
                  <a:ext uri="{FF2B5EF4-FFF2-40B4-BE49-F238E27FC236}">
                    <a16:creationId xmlns:a16="http://schemas.microsoft.com/office/drawing/2014/main" id="{23A01660-9708-49C5-B551-E575EB136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570" y="1230756"/>
                <a:ext cx="2448491" cy="307777"/>
              </a:xfrm>
              <a:prstGeom prst="rect">
                <a:avLst/>
              </a:prstGeom>
              <a:blipFill>
                <a:blip r:embed="rId2"/>
                <a:stretch>
                  <a:fillRect l="-1990" r="-995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3">
                <a:extLst>
                  <a:ext uri="{FF2B5EF4-FFF2-40B4-BE49-F238E27FC236}">
                    <a16:creationId xmlns:a16="http://schemas.microsoft.com/office/drawing/2014/main" id="{3A6FB6B1-6BC1-459F-B057-5949B8420807}"/>
                  </a:ext>
                </a:extLst>
              </p:cNvPr>
              <p:cNvSpPr txBox="1"/>
              <p:nvPr/>
            </p:nvSpPr>
            <p:spPr>
              <a:xfrm>
                <a:off x="1163570" y="1578673"/>
                <a:ext cx="10883364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𝐵𝑎𝑛𝑦𝑎𝑘𝑛𝑦𝑎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𝑠𝑎𝑙𝑒𝑠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𝑠𝑒𝑐𝑎𝑟𝑎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𝑝𝑎𝑟𝑠𝑖𝑎𝑙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𝑡𝑖𝑑𝑎𝑘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𝑚𝑒𝑚𝑝𝑒𝑛𝑔𝑎𝑟𝑢h𝑖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𝑠𝑒𝑐𝑎𝑟𝑎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𝑠𝑖𝑔𝑛𝑖𝑓𝑖𝑘𝑎𝑛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h𝑎𝑠𝑖𝑙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𝑝𝑒𝑛𝑗𝑢𝑎𝑙𝑎𝑛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13">
                <a:extLst>
                  <a:ext uri="{FF2B5EF4-FFF2-40B4-BE49-F238E27FC236}">
                    <a16:creationId xmlns:a16="http://schemas.microsoft.com/office/drawing/2014/main" id="{3A6FB6B1-6BC1-459F-B057-5949B8420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570" y="1578673"/>
                <a:ext cx="10883364" cy="307777"/>
              </a:xfrm>
              <a:prstGeom prst="rect">
                <a:avLst/>
              </a:prstGeom>
              <a:blipFill>
                <a:blip r:embed="rId3"/>
                <a:stretch>
                  <a:fillRect l="-112" r="-28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4">
                <a:extLst>
                  <a:ext uri="{FF2B5EF4-FFF2-40B4-BE49-F238E27FC236}">
                    <a16:creationId xmlns:a16="http://schemas.microsoft.com/office/drawing/2014/main" id="{735A6587-F5B8-4A02-83C5-50D27C63D22C}"/>
                  </a:ext>
                </a:extLst>
              </p:cNvPr>
              <p:cNvSpPr txBox="1"/>
              <p:nvPr/>
            </p:nvSpPr>
            <p:spPr>
              <a:xfrm>
                <a:off x="1088430" y="2121008"/>
                <a:ext cx="10257552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𝐵𝑎𝑛𝑦𝑎𝑘𝑛𝑦𝑎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𝑠𝑎𝑙𝑒𝑠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𝑠𝑒𝑐𝑎𝑟𝑎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𝑝𝑎𝑟𝑠𝑖𝑎𝑙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𝑚𝑒𝑚𝑝𝑒𝑛𝑔𝑎𝑟𝑢h𝑖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𝑠𝑒𝑐𝑎𝑟𝑎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𝑠𝑖𝑔𝑛𝑖𝑓𝑖𝑘𝑎𝑛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h𝑎𝑠𝑖𝑙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𝑝𝑒𝑛𝑗𝑢𝑎𝑙𝑎𝑛</m:t>
                    </m:r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6" name="TextBox 14">
                <a:extLst>
                  <a:ext uri="{FF2B5EF4-FFF2-40B4-BE49-F238E27FC236}">
                    <a16:creationId xmlns:a16="http://schemas.microsoft.com/office/drawing/2014/main" id="{735A6587-F5B8-4A02-83C5-50D27C63D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30" y="2121008"/>
                <a:ext cx="10257552" cy="307777"/>
              </a:xfrm>
              <a:prstGeom prst="rect">
                <a:avLst/>
              </a:prstGeom>
              <a:blipFill>
                <a:blip r:embed="rId4"/>
                <a:stretch>
                  <a:fillRect r="-119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5">
                <a:extLst>
                  <a:ext uri="{FF2B5EF4-FFF2-40B4-BE49-F238E27FC236}">
                    <a16:creationId xmlns:a16="http://schemas.microsoft.com/office/drawing/2014/main" id="{20DEDF3D-935C-4D24-9FA6-8352B528565E}"/>
                  </a:ext>
                </a:extLst>
              </p:cNvPr>
              <p:cNvSpPr txBox="1"/>
              <p:nvPr/>
            </p:nvSpPr>
            <p:spPr>
              <a:xfrm>
                <a:off x="2615071" y="2754142"/>
                <a:ext cx="1747057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𝑆𝑡𝑎𝑡𝑖𝑠𝑡𝑖𝑘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𝑈𝑗𝑖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15">
                <a:extLst>
                  <a:ext uri="{FF2B5EF4-FFF2-40B4-BE49-F238E27FC236}">
                    <a16:creationId xmlns:a16="http://schemas.microsoft.com/office/drawing/2014/main" id="{20DEDF3D-935C-4D24-9FA6-8352B5285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071" y="2754142"/>
                <a:ext cx="1747057" cy="307777"/>
              </a:xfrm>
              <a:prstGeom prst="rect">
                <a:avLst/>
              </a:prstGeom>
              <a:blipFill>
                <a:blip r:embed="rId5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6">
                <a:extLst>
                  <a:ext uri="{FF2B5EF4-FFF2-40B4-BE49-F238E27FC236}">
                    <a16:creationId xmlns:a16="http://schemas.microsoft.com/office/drawing/2014/main" id="{5E491FFE-3B5A-4923-98F0-8073E87CFD25}"/>
                  </a:ext>
                </a:extLst>
              </p:cNvPr>
              <p:cNvSpPr txBox="1"/>
              <p:nvPr/>
            </p:nvSpPr>
            <p:spPr>
              <a:xfrm>
                <a:off x="2651315" y="3296477"/>
                <a:ext cx="1545423" cy="6728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h𝑖𝑡𝑢𝑛𝑔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16">
                <a:extLst>
                  <a:ext uri="{FF2B5EF4-FFF2-40B4-BE49-F238E27FC236}">
                    <a16:creationId xmlns:a16="http://schemas.microsoft.com/office/drawing/2014/main" id="{5E491FFE-3B5A-4923-98F0-8073E87CF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315" y="3296477"/>
                <a:ext cx="1545423" cy="672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1A39895D-0FDA-489D-8735-2FC86666AE6C}"/>
                  </a:ext>
                </a:extLst>
              </p:cNvPr>
              <p:cNvSpPr txBox="1"/>
              <p:nvPr/>
            </p:nvSpPr>
            <p:spPr>
              <a:xfrm>
                <a:off x="2651315" y="4346427"/>
                <a:ext cx="3808478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𝐾𝑟𝑖𝑡𝑒𝑟𝑖𝑎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𝐾𝑒𝑝𝑢𝑡𝑢𝑠𝑎𝑛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1A39895D-0FDA-489D-8735-2FC86666A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315" y="4346427"/>
                <a:ext cx="3808478" cy="307777"/>
              </a:xfrm>
              <a:prstGeom prst="rect">
                <a:avLst/>
              </a:prstGeom>
              <a:blipFill>
                <a:blip r:embed="rId7"/>
                <a:stretch>
                  <a:fillRect l="-2400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0">
                <a:extLst>
                  <a:ext uri="{FF2B5EF4-FFF2-40B4-BE49-F238E27FC236}">
                    <a16:creationId xmlns:a16="http://schemas.microsoft.com/office/drawing/2014/main" id="{B9E80E80-8700-4373-9B15-4072AD99DAA6}"/>
                  </a:ext>
                </a:extLst>
              </p:cNvPr>
              <p:cNvSpPr txBox="1"/>
              <p:nvPr/>
            </p:nvSpPr>
            <p:spPr>
              <a:xfrm>
                <a:off x="2651315" y="5031277"/>
                <a:ext cx="7131782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𝑇𝑜𝑙𝑎𝑘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𝑗𝑖𝑘𝑎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≤5%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𝑠𝑒𝑙𝑎𝑖𝑛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𝑖𝑡𝑢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𝑑𝑖𝑡𝑒𝑟𝑖𝑚𝑎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20">
                <a:extLst>
                  <a:ext uri="{FF2B5EF4-FFF2-40B4-BE49-F238E27FC236}">
                    <a16:creationId xmlns:a16="http://schemas.microsoft.com/office/drawing/2014/main" id="{B9E80E80-8700-4373-9B15-4072AD99D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315" y="5031277"/>
                <a:ext cx="7131782" cy="307777"/>
              </a:xfrm>
              <a:prstGeom prst="rect">
                <a:avLst/>
              </a:prstGeom>
              <a:blipFill>
                <a:blip r:embed="rId8"/>
                <a:stretch>
                  <a:fillRect l="-128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8">
                <a:extLst>
                  <a:ext uri="{FF2B5EF4-FFF2-40B4-BE49-F238E27FC236}">
                    <a16:creationId xmlns:a16="http://schemas.microsoft.com/office/drawing/2014/main" id="{3BF558D9-22A7-4D02-8373-68730580602B}"/>
                  </a:ext>
                </a:extLst>
              </p:cNvPr>
              <p:cNvSpPr txBox="1"/>
              <p:nvPr/>
            </p:nvSpPr>
            <p:spPr>
              <a:xfrm>
                <a:off x="1143000" y="596348"/>
                <a:ext cx="6129612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𝑈𝑗𝑖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𝑠𝑖𝑔𝑛𝑖𝑓𝑖𝑘𝑎𝑛𝑠𝑖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𝑘𝑜𝑒𝑓𝑖𝑠𝑖𝑒𝑛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𝑅𝑒𝑔𝑟𝑒𝑠𝑖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𝑠𝑒𝑐𝑎𝑟𝑎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𝑃𝑎𝑟𝑠𝑖𝑎𝑙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𝑢𝑛𝑡𝑢𝑘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8">
                <a:extLst>
                  <a:ext uri="{FF2B5EF4-FFF2-40B4-BE49-F238E27FC236}">
                    <a16:creationId xmlns:a16="http://schemas.microsoft.com/office/drawing/2014/main" id="{3BF558D9-22A7-4D02-8373-687305806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96348"/>
                <a:ext cx="6129612" cy="307777"/>
              </a:xfrm>
              <a:prstGeom prst="rect">
                <a:avLst/>
              </a:prstGeom>
              <a:blipFill>
                <a:blip r:embed="rId9"/>
                <a:stretch>
                  <a:fillRect l="-1493" r="-23881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71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88C27-AF2F-4EA4-A9B7-E033C0042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741"/>
            <a:ext cx="10522226" cy="5398520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PENGOLAHAN DATA PENELITIAN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MENGGUNAKAN SOFTWARE MS. EXCEL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Tujuan</a:t>
            </a:r>
            <a:r>
              <a:rPr lang="en-US" sz="2800" u="sng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u="sng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Pelatihan</a:t>
            </a:r>
            <a:r>
              <a:rPr lang="en-US" sz="2800" u="sng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mengenalkan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mahasiswa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pengolahan data penelitian menggunakan Software Excel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28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erta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menganalisis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menterjemahkan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informasi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data yang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sistematis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Harapan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mengelola data penelitian dengan memanfaatkan perangkat lunak Excel.</a:t>
            </a:r>
            <a:endParaRPr lang="en-US" sz="2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Ada 2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bahasan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1.	Sampling</a:t>
            </a:r>
            <a:r>
              <a:rPr lang="en-US" sz="28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acak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28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2.	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Statistik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Inferensial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:   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Pemanfaatan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menu Data Analysis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endParaRPr lang="en-US" sz="2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mengolah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US" sz="2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74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21">
                <a:extLst>
                  <a:ext uri="{FF2B5EF4-FFF2-40B4-BE49-F238E27FC236}">
                    <a16:creationId xmlns:a16="http://schemas.microsoft.com/office/drawing/2014/main" id="{34FAC6D1-539E-49A5-9AD1-5EEA6F07AAAF}"/>
                  </a:ext>
                </a:extLst>
              </p:cNvPr>
              <p:cNvSpPr txBox="1"/>
              <p:nvPr/>
            </p:nvSpPr>
            <p:spPr>
              <a:xfrm>
                <a:off x="683948" y="1198072"/>
                <a:ext cx="2760601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𝑅𝑢𝑚𝑢𝑠𝑎𝑛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𝐻𝑖𝑝𝑜𝑡𝑒𝑠𝑖𝑠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21">
                <a:extLst>
                  <a:ext uri="{FF2B5EF4-FFF2-40B4-BE49-F238E27FC236}">
                    <a16:creationId xmlns:a16="http://schemas.microsoft.com/office/drawing/2014/main" id="{34FAC6D1-539E-49A5-9AD1-5EEA6F07A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8" y="1198072"/>
                <a:ext cx="2760601" cy="307777"/>
              </a:xfrm>
              <a:prstGeom prst="rect">
                <a:avLst/>
              </a:prstGeom>
              <a:blipFill>
                <a:blip r:embed="rId2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22">
                <a:extLst>
                  <a:ext uri="{FF2B5EF4-FFF2-40B4-BE49-F238E27FC236}">
                    <a16:creationId xmlns:a16="http://schemas.microsoft.com/office/drawing/2014/main" id="{005DE4A9-592B-433C-81ED-B68FB7D7F21B}"/>
                  </a:ext>
                </a:extLst>
              </p:cNvPr>
              <p:cNvSpPr txBox="1"/>
              <p:nvPr/>
            </p:nvSpPr>
            <p:spPr>
              <a:xfrm>
                <a:off x="858183" y="1581829"/>
                <a:ext cx="5788957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𝐵𝑖𝑎𝑦𝑎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𝑝𝑟𝑜𝑚𝑜𝑠𝑖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𝑠𝑒𝑐𝑎𝑟𝑎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𝑝𝑎𝑟𝑠𝑖𝑎𝑙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𝑡𝑖𝑑𝑎𝑘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𝑚𝑒𝑚𝑝𝑒𝑛𝑔𝑎𝑟𝑢h𝑖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𝑠𝑒𝑐𝑎𝑟𝑎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𝑠𝑖𝑔𝑛𝑖𝑓𝑖𝑘𝑎𝑛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h𝑎𝑠𝑖𝑙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𝑝𝑒𝑛𝑗𝑢𝑎𝑙𝑎𝑛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22">
                <a:extLst>
                  <a:ext uri="{FF2B5EF4-FFF2-40B4-BE49-F238E27FC236}">
                    <a16:creationId xmlns:a16="http://schemas.microsoft.com/office/drawing/2014/main" id="{005DE4A9-592B-433C-81ED-B68FB7D7F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83" y="1581829"/>
                <a:ext cx="5788957" cy="307777"/>
              </a:xfrm>
              <a:prstGeom prst="rect">
                <a:avLst/>
              </a:prstGeom>
              <a:blipFill>
                <a:blip r:embed="rId3"/>
                <a:stretch>
                  <a:fillRect l="-1581" r="-8250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23">
                <a:extLst>
                  <a:ext uri="{FF2B5EF4-FFF2-40B4-BE49-F238E27FC236}">
                    <a16:creationId xmlns:a16="http://schemas.microsoft.com/office/drawing/2014/main" id="{E0797285-1934-412F-8969-E4CEF17F3374}"/>
                  </a:ext>
                </a:extLst>
              </p:cNvPr>
              <p:cNvSpPr txBox="1"/>
              <p:nvPr/>
            </p:nvSpPr>
            <p:spPr>
              <a:xfrm>
                <a:off x="782251" y="1965560"/>
                <a:ext cx="9935820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𝐵𝑖𝑎𝑦𝑎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𝑝𝑟𝑜𝑚𝑜𝑠𝑖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𝑠𝑒𝑐𝑎𝑟𝑎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𝑝𝑎𝑟𝑠𝑖𝑎𝑙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𝑚𝑒𝑚𝑝𝑒𝑛𝑔𝑎𝑟𝑢h𝑖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𝑠𝑒𝑐𝑎𝑟𝑎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𝑠𝑖𝑔𝑛𝑖𝑓𝑖𝑘𝑎𝑛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h𝑎𝑠𝑖𝑙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𝑝𝑒𝑛𝑗𝑢𝑎𝑙𝑎𝑛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23">
                <a:extLst>
                  <a:ext uri="{FF2B5EF4-FFF2-40B4-BE49-F238E27FC236}">
                    <a16:creationId xmlns:a16="http://schemas.microsoft.com/office/drawing/2014/main" id="{E0797285-1934-412F-8969-E4CEF17F3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51" y="1965560"/>
                <a:ext cx="9935820" cy="307777"/>
              </a:xfrm>
              <a:prstGeom prst="rect">
                <a:avLst/>
              </a:prstGeom>
              <a:blipFill>
                <a:blip r:embed="rId4"/>
                <a:stretch>
                  <a:fillRect r="-4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4">
                <a:extLst>
                  <a:ext uri="{FF2B5EF4-FFF2-40B4-BE49-F238E27FC236}">
                    <a16:creationId xmlns:a16="http://schemas.microsoft.com/office/drawing/2014/main" id="{720A16AC-DB1E-497C-9726-A0C6AF94D641}"/>
                  </a:ext>
                </a:extLst>
              </p:cNvPr>
              <p:cNvSpPr txBox="1"/>
              <p:nvPr/>
            </p:nvSpPr>
            <p:spPr>
              <a:xfrm>
                <a:off x="525028" y="2371095"/>
                <a:ext cx="2238391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𝑆𝑡𝑎𝑡𝑖𝑠𝑡𝑖𝑘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𝑈𝑗𝑖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24">
                <a:extLst>
                  <a:ext uri="{FF2B5EF4-FFF2-40B4-BE49-F238E27FC236}">
                    <a16:creationId xmlns:a16="http://schemas.microsoft.com/office/drawing/2014/main" id="{720A16AC-DB1E-497C-9726-A0C6AF94D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8" y="2371095"/>
                <a:ext cx="2238391" cy="307777"/>
              </a:xfrm>
              <a:prstGeom prst="rect">
                <a:avLst/>
              </a:prstGeom>
              <a:blipFill>
                <a:blip r:embed="rId5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ADF2E929-3311-41AB-B2BC-B0C434507504}"/>
                  </a:ext>
                </a:extLst>
              </p:cNvPr>
              <p:cNvSpPr txBox="1"/>
              <p:nvPr/>
            </p:nvSpPr>
            <p:spPr>
              <a:xfrm>
                <a:off x="2447268" y="2657094"/>
                <a:ext cx="2610788" cy="6728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h𝑖𝑡𝑢𝑛𝑔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ADF2E929-3311-41AB-B2BC-B0C434507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268" y="2657094"/>
                <a:ext cx="2610788" cy="672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26">
                <a:extLst>
                  <a:ext uri="{FF2B5EF4-FFF2-40B4-BE49-F238E27FC236}">
                    <a16:creationId xmlns:a16="http://schemas.microsoft.com/office/drawing/2014/main" id="{EB65D430-DC1C-4A5C-B1AB-55DE1CBA1929}"/>
                  </a:ext>
                </a:extLst>
              </p:cNvPr>
              <p:cNvSpPr txBox="1"/>
              <p:nvPr/>
            </p:nvSpPr>
            <p:spPr>
              <a:xfrm>
                <a:off x="1011641" y="3437414"/>
                <a:ext cx="3735147" cy="30066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𝐾𝑟𝑖𝑡𝑒𝑟𝑖𝑎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𝐾𝑒𝑝𝑢𝑡𝑢𝑠𝑎𝑛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lang="en-US" sz="1100" dirty="0"/>
                  <a:t>:</a:t>
                </a:r>
              </a:p>
            </p:txBody>
          </p:sp>
        </mc:Choice>
        <mc:Fallback>
          <p:sp>
            <p:nvSpPr>
              <p:cNvPr id="9" name="TextBox 26">
                <a:extLst>
                  <a:ext uri="{FF2B5EF4-FFF2-40B4-BE49-F238E27FC236}">
                    <a16:creationId xmlns:a16="http://schemas.microsoft.com/office/drawing/2014/main" id="{EB65D430-DC1C-4A5C-B1AB-55DE1CBA1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1" y="3437414"/>
                <a:ext cx="3735147" cy="300660"/>
              </a:xfrm>
              <a:prstGeom prst="rect">
                <a:avLst/>
              </a:prstGeom>
              <a:blipFill>
                <a:blip r:embed="rId7"/>
                <a:stretch>
                  <a:fillRect l="-2447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27">
                <a:extLst>
                  <a:ext uri="{FF2B5EF4-FFF2-40B4-BE49-F238E27FC236}">
                    <a16:creationId xmlns:a16="http://schemas.microsoft.com/office/drawing/2014/main" id="{2C3B64D8-B2CB-43AD-8D24-4F942A938705}"/>
                  </a:ext>
                </a:extLst>
              </p:cNvPr>
              <p:cNvSpPr txBox="1"/>
              <p:nvPr/>
            </p:nvSpPr>
            <p:spPr>
              <a:xfrm>
                <a:off x="1554607" y="3845517"/>
                <a:ext cx="6108204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𝑇𝑜𝑙𝑎𝑘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𝑗𝑖𝑘𝑎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≤5% 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𝑠𝑒𝑙𝑎𝑖𝑛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𝑖𝑡𝑢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𝑑𝑖𝑡𝑒𝑟𝑖𝑚𝑎</m:t>
                    </m:r>
                  </m:oMath>
                </a14:m>
                <a:r>
                  <a:rPr lang="en-US" sz="2000" dirty="0"/>
                  <a:t> .</a:t>
                </a:r>
              </a:p>
            </p:txBody>
          </p:sp>
        </mc:Choice>
        <mc:Fallback>
          <p:sp>
            <p:nvSpPr>
              <p:cNvPr id="10" name="TextBox 27">
                <a:extLst>
                  <a:ext uri="{FF2B5EF4-FFF2-40B4-BE49-F238E27FC236}">
                    <a16:creationId xmlns:a16="http://schemas.microsoft.com/office/drawing/2014/main" id="{2C3B64D8-B2CB-43AD-8D24-4F942A938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07" y="3845517"/>
                <a:ext cx="6108204" cy="307777"/>
              </a:xfrm>
              <a:prstGeom prst="rect">
                <a:avLst/>
              </a:prstGeom>
              <a:blipFill>
                <a:blip r:embed="rId8"/>
                <a:stretch>
                  <a:fillRect l="-1497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4877B3DF-F254-4188-ACCA-246D6DCE9A59}"/>
                  </a:ext>
                </a:extLst>
              </p:cNvPr>
              <p:cNvSpPr txBox="1"/>
              <p:nvPr/>
            </p:nvSpPr>
            <p:spPr>
              <a:xfrm>
                <a:off x="306725" y="5172300"/>
                <a:ext cx="8002388" cy="122398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3.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𝐵𝑒𝑠𝑎𝑟𝑛𝑦𝑎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𝑝𝑟𝑜𝑝𝑜𝑟𝑠𝑖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𝑣𝑎𝑟𝑖𝑎𝑏𝑒𝑙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𝑝𝑒𝑛𝑗𝑒𝑙𝑎𝑠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𝑠𝑒𝑐𝑎𝑟𝑎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𝑏𝑒𝑟𝑠𝑎𝑚𝑎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𝑠𝑎𝑚𝑎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𝑑𝑎𝑙𝑎𝑚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𝑚𝑒𝑛𝑒𝑟𝑎𝑛𝑔𝑘𝑎𝑛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𝑣𝑎𝑟𝑖𝑎𝑠𝑖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𝑛𝑖𝑙𝑎𝑖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𝑣𝑎𝑟𝑖𝑎𝑏𝑒𝑙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𝑟𝑒𝑠𝑝𝑜𝑛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effectLst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𝑑𝑖𝑗𝑒𝑙𝑎𝑠𝑘𝑎𝑛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𝑜𝑙𝑒h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𝐴𝑑𝑗𝑢𝑠𝑡𝑒𝑑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𝑠𝑞𝑢𝑎𝑟𝑒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2000" dirty="0"/>
                  <a:t>   </a:t>
                </a:r>
              </a:p>
            </p:txBody>
          </p:sp>
        </mc:Choice>
        <mc:Fallback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4877B3DF-F254-4188-ACCA-246D6DCE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25" y="5172300"/>
                <a:ext cx="8002388" cy="1223989"/>
              </a:xfrm>
              <a:prstGeom prst="rect">
                <a:avLst/>
              </a:prstGeom>
              <a:blipFill>
                <a:blip r:embed="rId9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93BE7CC0-D246-49CE-B7DE-D2C4A32FCE6F}"/>
                  </a:ext>
                </a:extLst>
              </p:cNvPr>
              <p:cNvSpPr txBox="1"/>
              <p:nvPr/>
            </p:nvSpPr>
            <p:spPr>
              <a:xfrm>
                <a:off x="858183" y="660426"/>
                <a:ext cx="6129612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𝑈𝑗𝑖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𝑠𝑖𝑔𝑛𝑖𝑓𝑖𝑘𝑎𝑛𝑠𝑖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𝑘𝑜𝑒𝑓𝑖𝑠𝑖𝑒𝑛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𝑅𝑒𝑔𝑟𝑒𝑠𝑖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𝑠𝑒𝑐𝑎𝑟𝑎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𝑃𝑎𝑟𝑠𝑖𝑎𝑙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𝑢𝑛𝑡𝑢𝑘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93BE7CC0-D246-49CE-B7DE-D2C4A32FC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83" y="660426"/>
                <a:ext cx="6129612" cy="307777"/>
              </a:xfrm>
              <a:prstGeom prst="rect">
                <a:avLst/>
              </a:prstGeom>
              <a:blipFill>
                <a:blip r:embed="rId10"/>
                <a:stretch>
                  <a:fillRect l="-1493" r="-2388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780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1308E-271C-419F-A5B4-62E763D33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19" y="1522814"/>
            <a:ext cx="6355808" cy="48042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6">
                <a:extLst>
                  <a:ext uri="{FF2B5EF4-FFF2-40B4-BE49-F238E27FC236}">
                    <a16:creationId xmlns:a16="http://schemas.microsoft.com/office/drawing/2014/main" id="{A0AEFE90-277E-4580-B953-823B885DDF0E}"/>
                  </a:ext>
                </a:extLst>
              </p:cNvPr>
              <p:cNvSpPr txBox="1"/>
              <p:nvPr/>
            </p:nvSpPr>
            <p:spPr>
              <a:xfrm>
                <a:off x="2261419" y="773728"/>
                <a:ext cx="6962094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Isikan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permintaan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pada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kotak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dialog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berikut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:</m:t>
                    </m:r>
                  </m:oMath>
                </a14:m>
                <a:endParaRPr lang="en-US" sz="1100" dirty="0"/>
              </a:p>
            </p:txBody>
          </p:sp>
        </mc:Choice>
        <mc:Fallback>
          <p:sp>
            <p:nvSpPr>
              <p:cNvPr id="3" name="TextBox 26">
                <a:extLst>
                  <a:ext uri="{FF2B5EF4-FFF2-40B4-BE49-F238E27FC236}">
                    <a16:creationId xmlns:a16="http://schemas.microsoft.com/office/drawing/2014/main" id="{A0AEFE90-277E-4580-B953-823B885DD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19" y="773728"/>
                <a:ext cx="6962094" cy="307777"/>
              </a:xfrm>
              <a:prstGeom prst="rect">
                <a:avLst/>
              </a:prstGeom>
              <a:blipFill>
                <a:blip r:embed="rId3"/>
                <a:stretch>
                  <a:fillRect l="-2277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271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1BBADF-D50A-4244-93F2-7658A452B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45" y="541774"/>
            <a:ext cx="10621309" cy="60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53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72BE-30D6-43C3-800D-ABCB8C80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075039" cy="736088"/>
          </a:xfrm>
        </p:spPr>
        <p:txBody>
          <a:bodyPr>
            <a:normAutofit/>
          </a:bodyPr>
          <a:lstStyle/>
          <a:p>
            <a:r>
              <a:rPr lang="en-US" sz="2800" dirty="0"/>
              <a:t>ONE WAY ANOVA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6328C-E2C9-4C13-A208-373EB6797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19" y="1101214"/>
            <a:ext cx="7167715" cy="3417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E903982B-482B-4EB5-8CCE-1A8A4DDEE7D0}"/>
                  </a:ext>
                </a:extLst>
              </p:cNvPr>
              <p:cNvSpPr txBox="1"/>
              <p:nvPr/>
            </p:nvSpPr>
            <p:spPr>
              <a:xfrm>
                <a:off x="3229286" y="4534867"/>
                <a:ext cx="3192712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 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</a:rPr>
                  <a:t>   </a:t>
                </a:r>
                <a:r>
                  <a:rPr lang="en-US" sz="2000" dirty="0"/>
                  <a:t>    </a:t>
                </a: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E903982B-482B-4EB5-8CCE-1A8A4DDEE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86" y="4534867"/>
                <a:ext cx="3192712" cy="307777"/>
              </a:xfrm>
              <a:prstGeom prst="rect">
                <a:avLst/>
              </a:prstGeom>
              <a:blipFill>
                <a:blip r:embed="rId3"/>
                <a:stretch>
                  <a:fillRect l="-2868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20B71D24-3BB3-4E1C-AC8E-5D2FDEB0C83C}"/>
                  </a:ext>
                </a:extLst>
              </p:cNvPr>
              <p:cNvSpPr txBox="1"/>
              <p:nvPr/>
            </p:nvSpPr>
            <p:spPr>
              <a:xfrm>
                <a:off x="3229286" y="5015102"/>
                <a:ext cx="5198904" cy="3077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 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𝑇𝑒𝑟𝑑𝑎𝑝𝑎𝑡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    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≠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 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𝑠𝑒h𝑖𝑛𝑔𝑔𝑎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lang="en-US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+mn-cs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</a:t>
                </a:r>
                <a:r>
                  <a:rPr lang="en-US" sz="1100" dirty="0"/>
                  <a:t>    </a:t>
                </a:r>
              </a:p>
            </p:txBody>
          </p:sp>
        </mc:Choice>
        <mc:Fallback xmlns="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20B71D24-3BB3-4E1C-AC8E-5D2FDEB0C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86" y="5015102"/>
                <a:ext cx="5198904" cy="307777"/>
              </a:xfrm>
              <a:prstGeom prst="rect">
                <a:avLst/>
              </a:prstGeom>
              <a:blipFill>
                <a:blip r:embed="rId4"/>
                <a:stretch>
                  <a:fillRect l="-1758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EB1FD82-270C-42A0-85B7-2A6DBBE96FB9}"/>
              </a:ext>
            </a:extLst>
          </p:cNvPr>
          <p:cNvSpPr txBox="1"/>
          <p:nvPr/>
        </p:nvSpPr>
        <p:spPr>
          <a:xfrm>
            <a:off x="3229286" y="555673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α = 5%</a:t>
            </a:r>
          </a:p>
        </p:txBody>
      </p:sp>
    </p:spTree>
    <p:extLst>
      <p:ext uri="{BB962C8B-B14F-4D97-AF65-F5344CB8AC3E}">
        <p14:creationId xmlns:p14="http://schemas.microsoft.com/office/powerpoint/2010/main" val="1886586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46678E-702A-4E50-BB51-66FB9AFDF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10" y="447966"/>
            <a:ext cx="10186219" cy="49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86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CE89D-3F1E-4155-AEBC-E9E261CC7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92" y="861161"/>
            <a:ext cx="10557215" cy="45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88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B6A-9D6C-44A2-95DB-81BFE663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645754"/>
            <a:ext cx="10940845" cy="605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Kekurangannya</a:t>
            </a:r>
            <a:r>
              <a:rPr lang="en-US" sz="2000" dirty="0"/>
              <a:t> :</a:t>
            </a:r>
          </a:p>
          <a:p>
            <a:pPr marL="0" indent="0">
              <a:buNone/>
            </a:pPr>
            <a:r>
              <a:rPr lang="en-US" sz="2000" dirty="0"/>
              <a:t>Belum </a:t>
            </a:r>
            <a:r>
              <a:rPr lang="en-US" sz="2000" dirty="0" err="1"/>
              <a:t>dilengkapi</a:t>
            </a:r>
            <a:r>
              <a:rPr lang="en-US" sz="2000" dirty="0"/>
              <a:t> uji </a:t>
            </a:r>
            <a:r>
              <a:rPr lang="en-US" sz="2000" dirty="0" err="1"/>
              <a:t>lanjut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yang </a:t>
            </a:r>
            <a:r>
              <a:rPr lang="en-US" sz="2000" dirty="0" err="1"/>
              <a:t>signifikan</a:t>
            </a:r>
            <a:r>
              <a:rPr lang="en-US" sz="2000" dirty="0"/>
              <a:t> </a:t>
            </a:r>
            <a:r>
              <a:rPr lang="en-US" sz="2000" dirty="0" err="1"/>
              <a:t>beda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kelompoknya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diatasi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hitung</a:t>
            </a:r>
            <a:r>
              <a:rPr lang="en-US" sz="2000" dirty="0"/>
              <a:t> manual </a:t>
            </a:r>
            <a:r>
              <a:rPr lang="en-US" sz="2000" dirty="0" err="1"/>
              <a:t>berbantuan</a:t>
            </a:r>
            <a:r>
              <a:rPr lang="en-US" sz="2000" dirty="0"/>
              <a:t> excel 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70F26-4A2F-4805-89E2-29CB86565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80" y="1897627"/>
            <a:ext cx="8583306" cy="45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40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F86F-4452-46FA-BA5A-3B51980F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45" y="1276606"/>
            <a:ext cx="2947219" cy="1011391"/>
          </a:xfrm>
        </p:spPr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1BDFB-9771-4AB0-96F0-A77C1DD0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024" y="2513475"/>
            <a:ext cx="5633886" cy="7410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Marri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bekerja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1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A8FD-8B36-4135-9E1D-EB70518D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43219" cy="326748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0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Pelaksana              :</a:t>
            </a:r>
            <a:r>
              <a:rPr lang="en-US" sz="20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fi-FI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Dra. Anita Nurmasari (Koordinator)</a:t>
            </a:r>
            <a:endParaRPr lang="en-US" sz="20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                                      </a:t>
            </a:r>
            <a:r>
              <a:rPr lang="id-ID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Suwondo, S.Hum., M.Kom. </a:t>
            </a:r>
            <a:endParaRPr lang="en-US" sz="20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                                     Ivana </a:t>
            </a:r>
            <a:r>
              <a:rPr lang="en-US" sz="20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Permatasari</a:t>
            </a:r>
            <a:r>
              <a:rPr lang="en-US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S.Sos</a:t>
            </a:r>
            <a:endParaRPr lang="en-US" sz="20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Tanggal                    :</a:t>
            </a:r>
            <a:r>
              <a:rPr lang="en-US" sz="20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fi-FI" sz="20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7 Juni </a:t>
            </a:r>
            <a:r>
              <a:rPr lang="id-ID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2022</a:t>
            </a:r>
            <a:endParaRPr lang="en-US" sz="20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Tempat                    :</a:t>
            </a:r>
            <a:r>
              <a:rPr lang="fi-FI" sz="20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fi-FI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UPT Perpustakaan dan Undip press Universitas Diponegoro</a:t>
            </a:r>
            <a:endParaRPr lang="en-US" sz="20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7BBC9-B83C-4417-8870-021C4EFF1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EXCEL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1.	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2.	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9349-4256-4655-8DDC-5D21F917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65206" cy="932733"/>
          </a:xfrm>
        </p:spPr>
        <p:txBody>
          <a:bodyPr>
            <a:normAutofit/>
          </a:bodyPr>
          <a:lstStyle/>
          <a:p>
            <a:r>
              <a:rPr lang="en-US" sz="2800" b="1" dirty="0"/>
              <a:t>Menu Data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07EB33-828A-4216-A147-0EBF04621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32041"/>
            <a:ext cx="10515600" cy="2426713"/>
          </a:xfr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36248AE-DF79-43A5-ACDC-F841E6F25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853" y="3558754"/>
            <a:ext cx="5561986" cy="27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B4A288-D191-4DF7-9335-6F825827F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449" y="1964124"/>
            <a:ext cx="8500459" cy="38475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87AD7-9038-431A-BCD0-350C3CCBF57F}"/>
              </a:ext>
            </a:extLst>
          </p:cNvPr>
          <p:cNvSpPr txBox="1"/>
          <p:nvPr/>
        </p:nvSpPr>
        <p:spPr>
          <a:xfrm>
            <a:off x="1071716" y="688258"/>
            <a:ext cx="821976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Mengaktifkan</a:t>
            </a:r>
            <a:r>
              <a:rPr lang="en-US" b="1" dirty="0"/>
              <a:t> menu Data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814FD-76C8-47C6-8E01-B4D3DC14B5BA}"/>
              </a:ext>
            </a:extLst>
          </p:cNvPr>
          <p:cNvSpPr txBox="1"/>
          <p:nvPr/>
        </p:nvSpPr>
        <p:spPr>
          <a:xfrm>
            <a:off x="1002890" y="1256941"/>
            <a:ext cx="820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Excel</a:t>
            </a:r>
          </a:p>
          <a:p>
            <a:pPr marL="342900" indent="-342900">
              <a:buAutoNum type="arabicPeriod"/>
            </a:pP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menu </a:t>
            </a:r>
            <a:r>
              <a:rPr lang="en-US" b="1" dirty="0"/>
              <a:t>File </a:t>
            </a:r>
            <a:r>
              <a:rPr lang="en-US" b="1" dirty="0">
                <a:sym typeface="Wingdings" panose="05000000000000000000" pitchFamily="2" charset="2"/>
              </a:rPr>
              <a:t> options  Add-Ins </a:t>
            </a:r>
            <a:r>
              <a:rPr lang="en-US" dirty="0">
                <a:sym typeface="Wingdings" panose="05000000000000000000" pitchFamily="2" charset="2"/>
              </a:rPr>
              <a:t>  </a:t>
            </a:r>
            <a:r>
              <a:rPr lang="en-US" dirty="0" err="1">
                <a:sym typeface="Wingdings" panose="05000000000000000000" pitchFamily="2" charset="2"/>
              </a:rPr>
              <a:t>sampai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muncul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gambar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berikut</a:t>
            </a:r>
            <a:r>
              <a:rPr lang="en-US" dirty="0">
                <a:sym typeface="Wingdings" panose="05000000000000000000" pitchFamily="2" charset="2"/>
              </a:rPr>
              <a:t> 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C5259-AD18-40B0-8C0F-587A742C83FA}"/>
              </a:ext>
            </a:extLst>
          </p:cNvPr>
          <p:cNvSpPr txBox="1"/>
          <p:nvPr/>
        </p:nvSpPr>
        <p:spPr>
          <a:xfrm>
            <a:off x="1002890" y="5872565"/>
            <a:ext cx="816077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Klik</a:t>
            </a:r>
            <a:r>
              <a:rPr lang="en-US" dirty="0"/>
              <a:t> Go..</a:t>
            </a:r>
          </a:p>
        </p:txBody>
      </p:sp>
    </p:spTree>
    <p:extLst>
      <p:ext uri="{BB962C8B-B14F-4D97-AF65-F5344CB8AC3E}">
        <p14:creationId xmlns:p14="http://schemas.microsoft.com/office/powerpoint/2010/main" val="368749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0811F8-6F58-4F0E-AEF1-8DDDB691A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569" y="1353677"/>
            <a:ext cx="3353714" cy="38377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2B6BEB-BDFC-4CFC-AFEB-BD3536E336BB}"/>
              </a:ext>
            </a:extLst>
          </p:cNvPr>
          <p:cNvSpPr txBox="1"/>
          <p:nvPr/>
        </p:nvSpPr>
        <p:spPr>
          <a:xfrm>
            <a:off x="1071716" y="688258"/>
            <a:ext cx="820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	</a:t>
            </a:r>
            <a:r>
              <a:rPr lang="en-US" dirty="0" err="1"/>
              <a:t>Centang</a:t>
            </a:r>
            <a:r>
              <a:rPr lang="en-US" dirty="0"/>
              <a:t> pada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b="1" dirty="0"/>
              <a:t>Analysis </a:t>
            </a:r>
            <a:r>
              <a:rPr lang="en-US" b="1" dirty="0" err="1"/>
              <a:t>ToolPark</a:t>
            </a:r>
            <a:r>
              <a:rPr lang="en-US" b="1" dirty="0"/>
              <a:t>   </a:t>
            </a:r>
            <a:r>
              <a:rPr lang="en-US" dirty="0"/>
              <a:t>dan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b="1" dirty="0"/>
              <a:t>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EEA54-3E8F-461A-9BB3-31C71A8D63D5}"/>
              </a:ext>
            </a:extLst>
          </p:cNvPr>
          <p:cNvSpPr txBox="1"/>
          <p:nvPr/>
        </p:nvSpPr>
        <p:spPr>
          <a:xfrm>
            <a:off x="1071716" y="5483225"/>
            <a:ext cx="937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Setelah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menu </a:t>
            </a:r>
            <a:r>
              <a:rPr lang="en-US" b="1" dirty="0"/>
              <a:t>Data Analysis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di </a:t>
            </a:r>
            <a:r>
              <a:rPr lang="en-US" dirty="0" err="1"/>
              <a:t>pojok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pada Ribbon </a:t>
            </a:r>
            <a:r>
              <a:rPr lang="en-US" b="1" dirty="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151612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A916-60C2-4DE1-B571-90188249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Beberapa</a:t>
            </a:r>
            <a:r>
              <a:rPr lang="en-US" sz="2800" dirty="0"/>
              <a:t> Teknik </a:t>
            </a:r>
            <a:r>
              <a:rPr lang="en-US" sz="2800" dirty="0" err="1"/>
              <a:t>Pengolahan</a:t>
            </a:r>
            <a:r>
              <a:rPr lang="en-US" sz="2800" dirty="0"/>
              <a:t> data </a:t>
            </a:r>
            <a:r>
              <a:rPr lang="en-US" sz="2800" dirty="0" err="1"/>
              <a:t>statistik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yang </a:t>
            </a:r>
            <a:r>
              <a:rPr lang="en-US" sz="2800" dirty="0" err="1"/>
              <a:t>tersedia</a:t>
            </a:r>
            <a:r>
              <a:rPr lang="en-US" sz="2800" dirty="0"/>
              <a:t> pada menu </a:t>
            </a:r>
            <a:r>
              <a:rPr lang="en-US" sz="2800" b="1" dirty="0"/>
              <a:t>Data Analysis.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731841-8C7E-4430-9F94-871ECDEAA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131" y="1871662"/>
            <a:ext cx="6286500" cy="3114675"/>
          </a:xfrm>
        </p:spPr>
      </p:pic>
    </p:spTree>
    <p:extLst>
      <p:ext uri="{BB962C8B-B14F-4D97-AF65-F5344CB8AC3E}">
        <p14:creationId xmlns:p14="http://schemas.microsoft.com/office/powerpoint/2010/main" val="148749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1A53-690B-4F88-A9D3-95F6C0A7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20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kasus</a:t>
            </a:r>
            <a:r>
              <a:rPr lang="en-US" sz="3200" dirty="0"/>
              <a:t> 1 :  Sampling </a:t>
            </a:r>
            <a:r>
              <a:rPr lang="en-US" sz="3200" dirty="0" err="1"/>
              <a:t>acak</a:t>
            </a:r>
            <a:r>
              <a:rPr lang="en-US" sz="3200" dirty="0"/>
              <a:t> </a:t>
            </a:r>
            <a:r>
              <a:rPr lang="en-US" sz="3200" dirty="0" err="1"/>
              <a:t>sederhana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2F9FF-FDAB-476A-A4BF-98C9C60A73D9}"/>
              </a:ext>
            </a:extLst>
          </p:cNvPr>
          <p:cNvSpPr txBox="1"/>
          <p:nvPr/>
        </p:nvSpPr>
        <p:spPr>
          <a:xfrm>
            <a:off x="1061884" y="2536723"/>
            <a:ext cx="7521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Syaratnya</a:t>
            </a:r>
            <a:r>
              <a:rPr lang="en-US" sz="2400" dirty="0"/>
              <a:t> :</a:t>
            </a:r>
          </a:p>
          <a:p>
            <a:r>
              <a:rPr lang="en-US" sz="2400" dirty="0"/>
              <a:t>1.	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r>
              <a:rPr lang="en-US" sz="2400" dirty="0"/>
              <a:t> dan </a:t>
            </a:r>
            <a:r>
              <a:rPr lang="en-US" sz="2400" dirty="0" err="1"/>
              <a:t>terdaftar</a:t>
            </a:r>
            <a:endParaRPr lang="en-US" sz="2400" dirty="0"/>
          </a:p>
          <a:p>
            <a:pPr marL="895350" indent="-895350"/>
            <a:r>
              <a:rPr lang="en-US" sz="2400" dirty="0"/>
              <a:t>2.	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yang 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terpilih</a:t>
            </a:r>
            <a:r>
              <a:rPr lang="en-US" sz="2400" dirty="0"/>
              <a:t>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sampel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524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781</Words>
  <Application>Microsoft Office PowerPoint</Application>
  <PresentationFormat>Widescreen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Menu Data Analysis</vt:lpstr>
      <vt:lpstr>PowerPoint Presentation</vt:lpstr>
      <vt:lpstr>PowerPoint Presentation</vt:lpstr>
      <vt:lpstr>Beberapa Teknik Pengolahan data statistik  yang tersedia pada menu Data Analysis.</vt:lpstr>
      <vt:lpstr>Contoh kasus 1 :  Sampling acak sederhana</vt:lpstr>
      <vt:lpstr>Sampling</vt:lpstr>
      <vt:lpstr>Solusi :</vt:lpstr>
      <vt:lpstr>PowerPoint Presentation</vt:lpstr>
      <vt:lpstr>PowerPoint Presentation</vt:lpstr>
      <vt:lpstr>Pengolahan data Statistika menggunakan Excel</vt:lpstr>
      <vt:lpstr>Standard error koefisien regresi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WAY ANOVA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AGUSR</dc:creator>
  <cp:lastModifiedBy>AGUSR</cp:lastModifiedBy>
  <cp:revision>25</cp:revision>
  <dcterms:created xsi:type="dcterms:W3CDTF">2022-06-06T06:32:32Z</dcterms:created>
  <dcterms:modified xsi:type="dcterms:W3CDTF">2022-06-06T21:03:56Z</dcterms:modified>
</cp:coreProperties>
</file>